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6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7.xml"/>
  <Override ContentType="application/vnd.openxmlformats-officedocument.presentationml.slide+xml" PartName="/ppt/slides/slide8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1" Type="http://schemas.openxmlformats.org/officeDocument/2006/relationships/slide" Target="slides/slide16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22" Type="http://schemas.openxmlformats.org/officeDocument/2006/relationships/slide" Target="slides/slide17.xml"/><Relationship Id="rId13" Type="http://schemas.openxmlformats.org/officeDocument/2006/relationships/slide" Target="slides/slide8.xml"/><Relationship Id="rId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DELETE ME!</a:t>
            </a:r>
          </a:p>
        </p:txBody>
      </p:sp>
      <p:sp>
        <p:nvSpPr>
          <p:cNvPr id="90" name="Shape 9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minutes (with next slide) – brandon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Talk about how pacumen works.</a:t>
            </a:r>
          </a:p>
        </p:txBody>
      </p:sp>
      <p:sp>
        <p:nvSpPr>
          <p:cNvPr id="159" name="Shape 159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minutes (with next slide) – brandon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Talk about how pacumen works.</a:t>
            </a:r>
          </a:p>
        </p:txBody>
      </p:sp>
      <p:sp>
        <p:nvSpPr>
          <p:cNvPr id="181" name="Shape 181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minutes (with next slide) – brandon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Talk about how pacumen works.</a:t>
            </a:r>
          </a:p>
        </p:txBody>
      </p:sp>
      <p:sp>
        <p:nvSpPr>
          <p:cNvPr id="210" name="Shape 210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minutes (w/ prev slide) – brandon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Talk about how pacumen works.</a:t>
            </a:r>
          </a:p>
        </p:txBody>
      </p:sp>
      <p:sp>
        <p:nvSpPr>
          <p:cNvPr id="220" name="Shape 220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5" name="Shape 2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minutes (w/ prev slide) – brandon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Talk about how pacumen works.</a:t>
            </a:r>
          </a:p>
        </p:txBody>
      </p:sp>
      <p:sp>
        <p:nvSpPr>
          <p:cNvPr id="236" name="Shape 236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46" name="Shape 2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minutes (w/ prev slide) – brandon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Talk about how pacumen works.</a:t>
            </a:r>
          </a:p>
        </p:txBody>
      </p:sp>
      <p:sp>
        <p:nvSpPr>
          <p:cNvPr id="247" name="Shape 247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54" name="Shape 2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Shape 255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65" name="Shape 2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Shape 266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minute – brandon and prasad</a:t>
            </a:r>
          </a:p>
        </p:txBody>
      </p:sp>
      <p:sp>
        <p:nvSpPr>
          <p:cNvPr id="101" name="Shape 101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minute – brandon and prasad</a:t>
            </a:r>
          </a:p>
        </p:txBody>
      </p:sp>
      <p:sp>
        <p:nvSpPr>
          <p:cNvPr id="107" name="Shape 107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minute – brandon and prasad</a:t>
            </a:r>
          </a:p>
        </p:txBody>
      </p:sp>
      <p:sp>
        <p:nvSpPr>
          <p:cNvPr id="120" name="Shape 120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minute – brandon</a:t>
            </a:r>
          </a:p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minute – brandon</a:t>
            </a:r>
          </a:p>
        </p:txBody>
      </p:sp>
      <p:sp>
        <p:nvSpPr>
          <p:cNvPr id="134" name="Shape 134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minutes –prasad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Talk about the work acadamia has published</a:t>
            </a:r>
          </a:p>
        </p:txBody>
      </p:sp>
      <p:sp>
        <p:nvSpPr>
          <p:cNvPr id="141" name="Shape 141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minutes – prasad (maybe brandon)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Talk about issues with existing research.</a:t>
            </a:r>
          </a:p>
        </p:txBody>
      </p:sp>
      <p:sp>
        <p:nvSpPr>
          <p:cNvPr id="150" name="Shape 150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2" Type="http://schemas.openxmlformats.org/officeDocument/2006/relationships/image" Target="../media/image05.jpg"/><Relationship Id="rId1" Type="http://schemas.openxmlformats.org/officeDocument/2006/relationships/slideMaster" Target="../slideMasters/slideMaster1.xml"/><Relationship Id="rId3" Type="http://schemas.openxmlformats.org/officeDocument/2006/relationships/image" Target="../media/image00.png"/></Relationships>
</file>

<file path=ppt/slideLayouts/_rels/slideLayout10.xml.rels><?xml version="1.0" encoding="UTF-8" standalone="yes"?><Relationships xmlns="http://schemas.openxmlformats.org/package/2006/relationships"><Relationship Id="rId2" Type="http://schemas.openxmlformats.org/officeDocument/2006/relationships/image" Target="../media/image0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2" Type="http://schemas.openxmlformats.org/officeDocument/2006/relationships/image" Target="../media/image0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2" Type="http://schemas.openxmlformats.org/officeDocument/2006/relationships/image" Target="../media/image06.jpg"/><Relationship Id="rId1" Type="http://schemas.openxmlformats.org/officeDocument/2006/relationships/slideMaster" Target="../slideMasters/slideMaster1.xml"/><Relationship Id="rId3" Type="http://schemas.openxmlformats.org/officeDocument/2006/relationships/image" Target="../media/image00.png"/></Relationships>
</file>

<file path=ppt/slideLayouts/_rels/slideLayout3.xml.rels><?xml version="1.0" encoding="UTF-8" standalone="yes"?><Relationships xmlns="http://schemas.openxmlformats.org/package/2006/relationships"><Relationship Id="rId2" Type="http://schemas.openxmlformats.org/officeDocument/2006/relationships/image" Target="../media/image06.jpg"/><Relationship Id="rId1" Type="http://schemas.openxmlformats.org/officeDocument/2006/relationships/slideMaster" Target="../slideMasters/slideMaster1.xml"/><Relationship Id="rId3" Type="http://schemas.openxmlformats.org/officeDocument/2006/relationships/image" Target="../media/image00.png"/></Relationships>
</file>

<file path=ppt/slideLayouts/_rels/slideLayout4.xml.rels><?xml version="1.0" encoding="UTF-8" standalone="yes"?><Relationships xmlns="http://schemas.openxmlformats.org/package/2006/relationships"><Relationship Id="rId2" Type="http://schemas.openxmlformats.org/officeDocument/2006/relationships/image" Target="../media/image00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2" Type="http://schemas.openxmlformats.org/officeDocument/2006/relationships/image" Target="../media/image00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2" Type="http://schemas.openxmlformats.org/officeDocument/2006/relationships/image" Target="../media/image00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2" Type="http://schemas.openxmlformats.org/officeDocument/2006/relationships/image" Target="../media/image00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2" Type="http://schemas.openxmlformats.org/officeDocument/2006/relationships/image" Target="../media/image0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2" Type="http://schemas.openxmlformats.org/officeDocument/2006/relationships/image" Target="../media/image00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Shape 14"/>
          <p:cNvPicPr preferRelativeResize="0"/>
          <p:nvPr/>
        </p:nvPicPr>
        <p:blipFill rotWithShape="1">
          <a:blip r:embed="rId2">
            <a:alphaModFix/>
          </a:blip>
          <a:srcRect b="5067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Shape 15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640"/>
              </a:spcBef>
              <a:buClr>
                <a:schemeClr val="lt1"/>
              </a:buClr>
              <a:buFont typeface="Arial"/>
              <a:buNone/>
              <a:defRPr/>
            </a:lvl1pPr>
            <a:lvl2pPr indent="0" marL="457200" marR="0" rtl="0" algn="ctr">
              <a:spcBef>
                <a:spcPts val="560"/>
              </a:spcBef>
              <a:buClr>
                <a:schemeClr val="lt1"/>
              </a:buClr>
              <a:buFont typeface="Arial"/>
              <a:buNone/>
              <a:defRPr/>
            </a:lvl2pPr>
            <a:lvl3pPr indent="0" marL="914400" marR="0" rtl="0" algn="ctr">
              <a:spcBef>
                <a:spcPts val="480"/>
              </a:spcBef>
              <a:buClr>
                <a:schemeClr val="lt1"/>
              </a:buClr>
              <a:buFont typeface="Arial"/>
              <a:buNone/>
              <a:defRPr/>
            </a:lvl3pPr>
            <a:lvl4pPr indent="0" marL="1371600" marR="0" rtl="0" algn="ctr">
              <a:spcBef>
                <a:spcPts val="400"/>
              </a:spcBef>
              <a:buClr>
                <a:schemeClr val="lt1"/>
              </a:buClr>
              <a:buFont typeface="Arial"/>
              <a:buNone/>
              <a:defRPr/>
            </a:lvl4pPr>
            <a:lvl5pPr indent="0" marL="1828800" marR="0" rtl="0" algn="ctr">
              <a:spcBef>
                <a:spcPts val="400"/>
              </a:spcBef>
              <a:buClr>
                <a:schemeClr val="lt1"/>
              </a:buClr>
              <a:buFont typeface="Arial"/>
              <a:buNone/>
              <a:defRPr/>
            </a:lvl5pPr>
            <a:lvl6pPr indent="0" marL="2286000" marR="0" rtl="0" algn="ctr">
              <a:spcBef>
                <a:spcPts val="400"/>
              </a:spcBef>
              <a:buClr>
                <a:schemeClr val="lt1"/>
              </a:buClr>
              <a:buFont typeface="Arial"/>
              <a:buNone/>
              <a:defRPr/>
            </a:lvl6pPr>
            <a:lvl7pPr indent="0" marL="2743200" marR="0" rtl="0" algn="ctr">
              <a:spcBef>
                <a:spcPts val="400"/>
              </a:spcBef>
              <a:buClr>
                <a:schemeClr val="lt1"/>
              </a:buClr>
              <a:buFont typeface="Arial"/>
              <a:buNone/>
              <a:defRPr/>
            </a:lvl7pPr>
            <a:lvl8pPr indent="0" marL="3200400" marR="0" rtl="0" algn="ctr">
              <a:spcBef>
                <a:spcPts val="400"/>
              </a:spcBef>
              <a:buClr>
                <a:schemeClr val="lt1"/>
              </a:buClr>
              <a:buFont typeface="Arial"/>
              <a:buNone/>
              <a:defRPr/>
            </a:lvl8pPr>
            <a:lvl9pPr indent="0" marL="3657600" marR="0" rtl="0" algn="ctr">
              <a:spcBef>
                <a:spcPts val="400"/>
              </a:spcBef>
              <a:buClr>
                <a:schemeClr val="lt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6" name="Shape 16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buClr>
                <a:srgbClr val="FFFFFF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pic>
        <p:nvPicPr>
          <p:cNvPr id="19" name="Shape 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3397271" cy="182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rgbClr val="FFFFFF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 rot="5400000">
            <a:off x="2400299" y="-342899"/>
            <a:ext cx="4343400" cy="8229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buClr>
                <a:srgbClr val="000000"/>
              </a:buClr>
              <a:buFont typeface="Arial"/>
              <a:buChar char="•"/>
              <a:defRPr/>
            </a:lvl1pPr>
            <a:lvl2pPr indent="-107950" marL="742950" rtl="0" algn="l">
              <a:spcBef>
                <a:spcPts val="560"/>
              </a:spcBef>
              <a:buClr>
                <a:srgbClr val="000000"/>
              </a:buClr>
              <a:buFont typeface="Arial"/>
              <a:buChar char="–"/>
              <a:defRPr/>
            </a:lvl2pPr>
            <a:lvl3pPr indent="-76200" marL="1143000" rtl="0" algn="l">
              <a:spcBef>
                <a:spcPts val="480"/>
              </a:spcBef>
              <a:buClr>
                <a:srgbClr val="000000"/>
              </a:buClr>
              <a:buFont typeface="Arial"/>
              <a:buChar char="•"/>
              <a:defRPr/>
            </a:lvl3pPr>
            <a:lvl4pPr indent="-101600" marL="1600200" rtl="0" algn="l">
              <a:spcBef>
                <a:spcPts val="400"/>
              </a:spcBef>
              <a:buClr>
                <a:srgbClr val="000000"/>
              </a:buClr>
              <a:buFont typeface="Arial"/>
              <a:buChar char="–"/>
              <a:defRPr/>
            </a:lvl4pPr>
            <a:lvl5pPr indent="-101600" marL="2057400" rtl="0" algn="l">
              <a:spcBef>
                <a:spcPts val="400"/>
              </a:spcBef>
              <a:buClr>
                <a:srgbClr val="000000"/>
              </a:buClr>
              <a:buFont typeface="Arial"/>
              <a:buChar char="»"/>
              <a:defRPr/>
            </a:lvl5pPr>
            <a:lvl6pPr indent="-101600" marL="2514600" rtl="0" algn="l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6pPr>
            <a:lvl7pPr indent="-101600" marL="2971800" rtl="0" algn="l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7pPr>
            <a:lvl8pPr indent="-101600" marL="3429000" rtl="0" algn="l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8pPr>
            <a:lvl9pPr indent="-101600" marL="3886200" rtl="0" algn="l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pic>
        <p:nvPicPr>
          <p:cNvPr id="77" name="Shape 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550373" y="5867400"/>
            <a:ext cx="2037716" cy="10969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 rot="5400000">
            <a:off x="4823619" y="2080419"/>
            <a:ext cx="5668961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rgbClr val="FFFFFF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" type="body"/>
          </p:nvPr>
        </p:nvSpPr>
        <p:spPr>
          <a:xfrm rot="5400000">
            <a:off x="632619" y="99220"/>
            <a:ext cx="5668962" cy="6019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buClr>
                <a:srgbClr val="000000"/>
              </a:buClr>
              <a:buFont typeface="Arial"/>
              <a:buChar char="•"/>
              <a:defRPr/>
            </a:lvl1pPr>
            <a:lvl2pPr indent="-107950" marL="742950" rtl="0" algn="l">
              <a:spcBef>
                <a:spcPts val="560"/>
              </a:spcBef>
              <a:buClr>
                <a:srgbClr val="000000"/>
              </a:buClr>
              <a:buFont typeface="Arial"/>
              <a:buChar char="–"/>
              <a:defRPr/>
            </a:lvl2pPr>
            <a:lvl3pPr indent="-76200" marL="1143000" rtl="0" algn="l">
              <a:spcBef>
                <a:spcPts val="480"/>
              </a:spcBef>
              <a:buClr>
                <a:srgbClr val="000000"/>
              </a:buClr>
              <a:buFont typeface="Arial"/>
              <a:buChar char="•"/>
              <a:defRPr/>
            </a:lvl3pPr>
            <a:lvl4pPr indent="-101600" marL="1600200" rtl="0" algn="l">
              <a:spcBef>
                <a:spcPts val="400"/>
              </a:spcBef>
              <a:buClr>
                <a:srgbClr val="000000"/>
              </a:buClr>
              <a:buFont typeface="Arial"/>
              <a:buChar char="–"/>
              <a:defRPr/>
            </a:lvl4pPr>
            <a:lvl5pPr indent="-101600" marL="2057400" rtl="0" algn="l">
              <a:spcBef>
                <a:spcPts val="400"/>
              </a:spcBef>
              <a:buClr>
                <a:srgbClr val="000000"/>
              </a:buClr>
              <a:buFont typeface="Arial"/>
              <a:buChar char="»"/>
              <a:defRPr/>
            </a:lvl5pPr>
            <a:lvl6pPr indent="-101600" marL="2514600" rtl="0" algn="l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6pPr>
            <a:lvl7pPr indent="-101600" marL="2971800" rtl="0" algn="l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7pPr>
            <a:lvl8pPr indent="-101600" marL="3429000" rtl="0" algn="l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8pPr>
            <a:lvl9pPr indent="-101600" marL="3886200" rtl="0" algn="l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pic>
        <p:nvPicPr>
          <p:cNvPr id="83" name="Shape 8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550373" y="5867400"/>
            <a:ext cx="2037716" cy="10969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Head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Shape 21"/>
          <p:cNvPicPr preferRelativeResize="0"/>
          <p:nvPr/>
        </p:nvPicPr>
        <p:blipFill rotWithShape="1">
          <a:blip r:embed="rId2">
            <a:alphaModFix/>
          </a:blip>
          <a:srcRect b="50654" l="1" r="540" t="282"/>
          <a:stretch/>
        </p:blipFill>
        <p:spPr>
          <a:xfrm>
            <a:off x="0" y="-204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Shape 22"/>
          <p:cNvSpPr txBox="1"/>
          <p:nvPr>
            <p:ph type="title"/>
          </p:nvPr>
        </p:nvSpPr>
        <p:spPr>
          <a:xfrm>
            <a:off x="685800" y="29718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pic>
        <p:nvPicPr>
          <p:cNvPr id="25" name="Shape 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3397271" cy="182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Conten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Shape 27"/>
          <p:cNvPicPr preferRelativeResize="0"/>
          <p:nvPr/>
        </p:nvPicPr>
        <p:blipFill rotWithShape="1">
          <a:blip r:embed="rId2">
            <a:alphaModFix/>
          </a:blip>
          <a:srcRect b="50654" l="1" r="540" t="282"/>
          <a:stretch/>
        </p:blipFill>
        <p:spPr>
          <a:xfrm>
            <a:off x="0" y="-204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Shape 28"/>
          <p:cNvSpPr txBox="1"/>
          <p:nvPr>
            <p:ph idx="1" type="body"/>
          </p:nvPr>
        </p:nvSpPr>
        <p:spPr>
          <a:xfrm>
            <a:off x="457200" y="1600200"/>
            <a:ext cx="8229600" cy="4343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buClr>
                <a:srgbClr val="000000"/>
              </a:buClr>
              <a:buFont typeface="Arial"/>
              <a:buChar char="•"/>
              <a:defRPr/>
            </a:lvl1pPr>
            <a:lvl2pPr indent="-107950" marL="742950" rtl="0" algn="l">
              <a:spcBef>
                <a:spcPts val="560"/>
              </a:spcBef>
              <a:buClr>
                <a:srgbClr val="000000"/>
              </a:buClr>
              <a:buFont typeface="Arial"/>
              <a:buChar char="–"/>
              <a:defRPr/>
            </a:lvl2pPr>
            <a:lvl3pPr indent="-76200" marL="1143000" rtl="0" algn="l">
              <a:spcBef>
                <a:spcPts val="480"/>
              </a:spcBef>
              <a:buClr>
                <a:srgbClr val="000000"/>
              </a:buClr>
              <a:buFont typeface="Arial"/>
              <a:buChar char="•"/>
              <a:defRPr/>
            </a:lvl3pPr>
            <a:lvl4pPr indent="-101600" marL="1600200" rtl="0" algn="l">
              <a:spcBef>
                <a:spcPts val="400"/>
              </a:spcBef>
              <a:buClr>
                <a:srgbClr val="000000"/>
              </a:buClr>
              <a:buFont typeface="Arial"/>
              <a:buChar char="–"/>
              <a:defRPr/>
            </a:lvl4pPr>
            <a:lvl5pPr indent="-101600" marL="2057400" rtl="0" algn="l">
              <a:spcBef>
                <a:spcPts val="400"/>
              </a:spcBef>
              <a:buClr>
                <a:srgbClr val="000000"/>
              </a:buClr>
              <a:buFont typeface="Arial"/>
              <a:buChar char="»"/>
              <a:defRPr/>
            </a:lvl5pPr>
            <a:lvl6pPr indent="-101600" marL="2514600" rtl="0" algn="l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6pPr>
            <a:lvl7pPr indent="-101600" marL="2971800" rtl="0" algn="l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7pPr>
            <a:lvl8pPr indent="-101600" marL="3429000" rtl="0" algn="l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8pPr>
            <a:lvl9pPr indent="-101600" marL="3886200" rtl="0" algn="l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pic>
        <p:nvPicPr>
          <p:cNvPr id="32" name="Shape 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50373" y="5867400"/>
            <a:ext cx="2037716" cy="10969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457200" y="1600200"/>
            <a:ext cx="4038599" cy="4343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2" type="body"/>
          </p:nvPr>
        </p:nvSpPr>
        <p:spPr>
          <a:xfrm>
            <a:off x="4648200" y="1600200"/>
            <a:ext cx="4038599" cy="4343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pic>
        <p:nvPicPr>
          <p:cNvPr id="39" name="Shape 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550373" y="5867400"/>
            <a:ext cx="2037716" cy="10969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57200" y="2174875"/>
            <a:ext cx="4040187" cy="37687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4" type="body"/>
          </p:nvPr>
        </p:nvSpPr>
        <p:spPr>
          <a:xfrm>
            <a:off x="4645025" y="2174875"/>
            <a:ext cx="4041774" cy="37687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pic>
        <p:nvPicPr>
          <p:cNvPr id="48" name="Shape 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550373" y="5867400"/>
            <a:ext cx="2037716" cy="10969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rgbClr val="FFFFFF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pic>
        <p:nvPicPr>
          <p:cNvPr id="53" name="Shape 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550373" y="5867400"/>
            <a:ext cx="2037716" cy="10969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pic>
        <p:nvPicPr>
          <p:cNvPr id="57" name="Shape 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550373" y="5867400"/>
            <a:ext cx="2037716" cy="10969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3575050" y="273051"/>
            <a:ext cx="5111750" cy="56705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1" name="Shape 61"/>
          <p:cNvSpPr txBox="1"/>
          <p:nvPr>
            <p:ph idx="2" type="body"/>
          </p:nvPr>
        </p:nvSpPr>
        <p:spPr>
          <a:xfrm>
            <a:off x="457200" y="1435100"/>
            <a:ext cx="3008313" cy="450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pic>
        <p:nvPicPr>
          <p:cNvPr id="64" name="Shape 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550373" y="5867400"/>
            <a:ext cx="2037716" cy="10969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1752600" y="4538662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7" name="Shape 67"/>
          <p:cNvSpPr/>
          <p:nvPr>
            <p:ph idx="2" type="pic"/>
          </p:nvPr>
        </p:nvSpPr>
        <p:spPr>
          <a:xfrm>
            <a:off x="1752600" y="304800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1752600" y="5181600"/>
            <a:ext cx="5486399" cy="80486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pic>
        <p:nvPicPr>
          <p:cNvPr id="71" name="Shape 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550373" y="5867400"/>
            <a:ext cx="2037716" cy="10969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3" Type="http://schemas.openxmlformats.org/officeDocument/2006/relationships/slideLayout" Target="../slideLayouts/slideLayout3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2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buClr>
                <a:srgbClr val="FFFFFF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x="457200" y="1600200"/>
            <a:ext cx="8229600" cy="4343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rIns="91425" tIns="91425"/>
          <a:lstStyle>
            <a:lvl1pPr indent="-139700" marL="342900" marR="0" rtl="0" algn="l">
              <a:spcBef>
                <a:spcPts val="640"/>
              </a:spcBef>
              <a:buClr>
                <a:srgbClr val="000000"/>
              </a:buClr>
              <a:buFont typeface="Arial"/>
              <a:buChar char="•"/>
              <a:defRPr/>
            </a:lvl1pPr>
            <a:lvl2pPr indent="-107950" marL="742950" marR="0" rtl="0" algn="l">
              <a:spcBef>
                <a:spcPts val="560"/>
              </a:spcBef>
              <a:buClr>
                <a:srgbClr val="000000"/>
              </a:buClr>
              <a:buFont typeface="Arial"/>
              <a:buChar char="–"/>
              <a:defRPr/>
            </a:lvl2pPr>
            <a:lvl3pPr indent="-76200" marL="1143000" marR="0" rtl="0" algn="l">
              <a:spcBef>
                <a:spcPts val="480"/>
              </a:spcBef>
              <a:buClr>
                <a:srgbClr val="000000"/>
              </a:buClr>
              <a:buFont typeface="Arial"/>
              <a:buChar char="•"/>
              <a:defRPr/>
            </a:lvl3pPr>
            <a:lvl4pPr indent="-101600" marL="1600200" marR="0" rtl="0" algn="l">
              <a:spcBef>
                <a:spcPts val="400"/>
              </a:spcBef>
              <a:buClr>
                <a:srgbClr val="000000"/>
              </a:buClr>
              <a:buFont typeface="Arial"/>
              <a:buChar char="–"/>
              <a:defRPr/>
            </a:lvl4pPr>
            <a:lvl5pPr indent="-101600" marL="2057400" marR="0" rtl="0" algn="l">
              <a:spcBef>
                <a:spcPts val="400"/>
              </a:spcBef>
              <a:buClr>
                <a:srgbClr val="000000"/>
              </a:buClr>
              <a:buFont typeface="Arial"/>
              <a:buChar char="»"/>
              <a:defRPr/>
            </a:lvl5pPr>
            <a:lvl6pPr indent="-101600" marL="2514600" marR="0" rtl="0" algn="l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6pPr>
            <a:lvl7pPr indent="-101600" marL="2971800" marR="0" rtl="0" algn="l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7pPr>
            <a:lvl8pPr indent="-101600" marL="3429000" marR="0" rtl="0" algn="l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8pPr>
            <a:lvl9pPr indent="-101600" marL="3886200" marR="0" rtl="0" algn="l">
              <a:spcBef>
                <a:spcPts val="400"/>
              </a:spcBef>
              <a:buClr>
                <a:schemeClr val="lt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3" Type="http://schemas.openxmlformats.org/officeDocument/2006/relationships/image" Target="../media/image01.png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1.png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1.png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1.png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1.png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4.png"/><Relationship Id="rId3" Type="http://schemas.openxmlformats.org/officeDocument/2006/relationships/image" Target="../media/image02.png"/><Relationship Id="rId5" Type="http://schemas.openxmlformats.org/officeDocument/2006/relationships/image" Target="../media/image03.png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1.png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1.png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C0C0C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ctrTitle"/>
          </p:nvPr>
        </p:nvSpPr>
        <p:spPr>
          <a:xfrm>
            <a:off x="3246783" y="2519703"/>
            <a:ext cx="2666999" cy="7901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r>
              <a:rPr b="1" baseline="0" i="0" lang="en-US" sz="4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PACUMEN</a:t>
            </a:r>
          </a:p>
        </p:txBody>
      </p:sp>
      <p:pic>
        <p:nvPicPr>
          <p:cNvPr id="86" name="Shape 8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61382" y="2519703"/>
            <a:ext cx="304799" cy="304799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Shape 87"/>
          <p:cNvSpPr txBox="1"/>
          <p:nvPr/>
        </p:nvSpPr>
        <p:spPr>
          <a:xfrm>
            <a:off x="2667000" y="3372767"/>
            <a:ext cx="4005470" cy="7901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r>
              <a:rPr b="1" baseline="0" i="0" lang="en-US" sz="4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“packet acumen”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/>
        </p:nvSpPr>
        <p:spPr>
          <a:xfrm>
            <a:off x="1376061" y="2026024"/>
            <a:ext cx="639187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HOW DOES PACUMEN     WORK?</a:t>
            </a:r>
          </a:p>
        </p:txBody>
      </p:sp>
      <p:pic>
        <p:nvPicPr>
          <p:cNvPr id="153" name="Shape 15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15000" y="2026024"/>
            <a:ext cx="304799" cy="304799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Shape 154"/>
          <p:cNvSpPr txBox="1"/>
          <p:nvPr/>
        </p:nvSpPr>
        <p:spPr>
          <a:xfrm>
            <a:off x="691179" y="3276600"/>
            <a:ext cx="7772400" cy="523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PACUMEN      learns by example. </a:t>
            </a:r>
          </a:p>
        </p:txBody>
      </p:sp>
      <p:pic>
        <p:nvPicPr>
          <p:cNvPr id="155" name="Shape 15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0" y="3276600"/>
            <a:ext cx="304799" cy="304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/>
        </p:nvSpPr>
        <p:spPr>
          <a:xfrm>
            <a:off x="1225891" y="1550412"/>
            <a:ext cx="639187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HOW DOES PACUMEN     WORK?</a:t>
            </a:r>
          </a:p>
        </p:txBody>
      </p:sp>
      <p:pic>
        <p:nvPicPr>
          <p:cNvPr id="162" name="Shape 16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64830" y="1550412"/>
            <a:ext cx="304799" cy="304799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Shape 163"/>
          <p:cNvSpPr/>
          <p:nvPr/>
        </p:nvSpPr>
        <p:spPr>
          <a:xfrm>
            <a:off x="4038600" y="3117574"/>
            <a:ext cx="1408042" cy="9144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w="25400">
            <a:solidFill>
              <a:srgbClr val="395E8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Train PACUMEN</a:t>
            </a:r>
          </a:p>
        </p:txBody>
      </p:sp>
      <p:sp>
        <p:nvSpPr>
          <p:cNvPr id="164" name="Shape 164"/>
          <p:cNvSpPr/>
          <p:nvPr/>
        </p:nvSpPr>
        <p:spPr>
          <a:xfrm>
            <a:off x="1355034" y="3117574"/>
            <a:ext cx="1371599" cy="9144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w="25400">
            <a:solidFill>
              <a:srgbClr val="395E8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Collect Example Data</a:t>
            </a:r>
          </a:p>
        </p:txBody>
      </p:sp>
      <p:sp>
        <p:nvSpPr>
          <p:cNvPr id="165" name="Shape 165"/>
          <p:cNvSpPr/>
          <p:nvPr/>
        </p:nvSpPr>
        <p:spPr>
          <a:xfrm>
            <a:off x="3818744" y="4773632"/>
            <a:ext cx="1600199" cy="914400"/>
          </a:xfrm>
          <a:prstGeom prst="ellipse">
            <a:avLst/>
          </a:prstGeom>
          <a:solidFill>
            <a:schemeClr val="accent1"/>
          </a:solidFill>
          <a:ln cap="flat" w="25400">
            <a:solidFill>
              <a:srgbClr val="395E8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Classifier</a:t>
            </a:r>
          </a:p>
        </p:txBody>
      </p:sp>
      <p:sp>
        <p:nvSpPr>
          <p:cNvPr id="166" name="Shape 166"/>
          <p:cNvSpPr/>
          <p:nvPr/>
        </p:nvSpPr>
        <p:spPr>
          <a:xfrm>
            <a:off x="6629399" y="4723935"/>
            <a:ext cx="1275521" cy="9144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w="25400">
            <a:solidFill>
              <a:srgbClr val="395E8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Classify new data</a:t>
            </a:r>
          </a:p>
        </p:txBody>
      </p:sp>
      <p:sp>
        <p:nvSpPr>
          <p:cNvPr id="167" name="Shape 167"/>
          <p:cNvSpPr/>
          <p:nvPr/>
        </p:nvSpPr>
        <p:spPr>
          <a:xfrm>
            <a:off x="683633" y="4723935"/>
            <a:ext cx="1976739" cy="9144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w="25400">
            <a:solidFill>
              <a:srgbClr val="395E8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Provide new data from network/pcap</a:t>
            </a:r>
          </a:p>
        </p:txBody>
      </p:sp>
      <p:sp>
        <p:nvSpPr>
          <p:cNvPr id="168" name="Shape 168"/>
          <p:cNvSpPr/>
          <p:nvPr/>
        </p:nvSpPr>
        <p:spPr>
          <a:xfrm>
            <a:off x="2819400" y="3332457"/>
            <a:ext cx="1130807" cy="484631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w="25400">
            <a:solidFill>
              <a:srgbClr val="395E8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Shape 169"/>
          <p:cNvSpPr/>
          <p:nvPr/>
        </p:nvSpPr>
        <p:spPr>
          <a:xfrm>
            <a:off x="4376530" y="4126992"/>
            <a:ext cx="484631" cy="597408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w="25400">
            <a:solidFill>
              <a:srgbClr val="395E8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Shape 170"/>
          <p:cNvSpPr/>
          <p:nvPr/>
        </p:nvSpPr>
        <p:spPr>
          <a:xfrm>
            <a:off x="2753138" y="4988516"/>
            <a:ext cx="1007165" cy="484631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w="25400">
            <a:solidFill>
              <a:srgbClr val="395E8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Shape 171"/>
          <p:cNvSpPr/>
          <p:nvPr/>
        </p:nvSpPr>
        <p:spPr>
          <a:xfrm>
            <a:off x="5516216" y="4988516"/>
            <a:ext cx="1007165" cy="484631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w="25400">
            <a:solidFill>
              <a:srgbClr val="395E8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Shape 172"/>
          <p:cNvSpPr/>
          <p:nvPr/>
        </p:nvSpPr>
        <p:spPr>
          <a:xfrm rot="5400000">
            <a:off x="3934913" y="3129181"/>
            <a:ext cx="973835" cy="6091537"/>
          </a:xfrm>
          <a:prstGeom prst="curvedLeftArrow">
            <a:avLst>
              <a:gd fmla="val 23429" name="adj1"/>
              <a:gd fmla="val 50000" name="adj2"/>
              <a:gd fmla="val 27699" name="adj3"/>
            </a:avLst>
          </a:prstGeom>
          <a:solidFill>
            <a:schemeClr val="accent1"/>
          </a:solidFill>
          <a:ln cap="flat" w="25400">
            <a:solidFill>
              <a:srgbClr val="395E8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Shape 173"/>
          <p:cNvSpPr txBox="1"/>
          <p:nvPr/>
        </p:nvSpPr>
        <p:spPr>
          <a:xfrm>
            <a:off x="6248400" y="2438400"/>
            <a:ext cx="239687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 Collect Training Data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6269162" y="2748241"/>
            <a:ext cx="183736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 Build Classifier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6269162" y="3048000"/>
            <a:ext cx="2207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30 Get unknown data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x="6244592" y="3332457"/>
            <a:ext cx="256525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40 Classify unknown data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6248398" y="3662642"/>
            <a:ext cx="130843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50 GOTO 30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/>
        </p:nvSpPr>
        <p:spPr>
          <a:xfrm>
            <a:off x="1376061" y="1417891"/>
            <a:ext cx="639187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HOW DOES PACUMEN     WORK?</a:t>
            </a:r>
          </a:p>
        </p:txBody>
      </p:sp>
      <p:pic>
        <p:nvPicPr>
          <p:cNvPr id="184" name="Shape 18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89621" y="1417891"/>
            <a:ext cx="304799" cy="304799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Shape 185"/>
          <p:cNvSpPr/>
          <p:nvPr/>
        </p:nvSpPr>
        <p:spPr>
          <a:xfrm rot="2100458">
            <a:off x="789169" y="2998970"/>
            <a:ext cx="914400" cy="914400"/>
          </a:xfrm>
          <a:prstGeom prst="pie">
            <a:avLst>
              <a:gd fmla="val 0" name="adj1"/>
              <a:gd fmla="val 16200000" name="adj2"/>
            </a:avLst>
          </a:prstGeom>
          <a:solidFill>
            <a:srgbClr val="FFFF00"/>
          </a:solidFill>
          <a:ln cap="flat" w="25400">
            <a:solidFill>
              <a:srgbClr val="395E8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Shape 186"/>
          <p:cNvSpPr/>
          <p:nvPr/>
        </p:nvSpPr>
        <p:spPr>
          <a:xfrm>
            <a:off x="1866900" y="3124200"/>
            <a:ext cx="609599" cy="533399"/>
          </a:xfrm>
          <a:prstGeom prst="ellipse">
            <a:avLst/>
          </a:prstGeom>
          <a:solidFill>
            <a:schemeClr val="accent1"/>
          </a:solidFill>
          <a:ln cap="flat" w="25400">
            <a:solidFill>
              <a:srgbClr val="395E8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/>
          <p:nvPr/>
        </p:nvSpPr>
        <p:spPr>
          <a:xfrm>
            <a:off x="4415160" y="3211330"/>
            <a:ext cx="313677" cy="331969"/>
          </a:xfrm>
          <a:prstGeom prst="ellipse">
            <a:avLst/>
          </a:prstGeom>
          <a:solidFill>
            <a:schemeClr val="accent1"/>
          </a:solidFill>
          <a:ln cap="flat" w="25400">
            <a:solidFill>
              <a:srgbClr val="395E8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895600" y="2933700"/>
            <a:ext cx="990599" cy="914400"/>
          </a:xfrm>
          <a:prstGeom prst="ellipse">
            <a:avLst/>
          </a:prstGeom>
          <a:solidFill>
            <a:schemeClr val="accent6"/>
          </a:solidFill>
          <a:ln cap="flat" w="25400">
            <a:solidFill>
              <a:srgbClr val="395E8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189" name="Shape 189"/>
          <p:cNvSpPr/>
          <p:nvPr/>
        </p:nvSpPr>
        <p:spPr>
          <a:xfrm>
            <a:off x="5209758" y="3168098"/>
            <a:ext cx="449214" cy="419099"/>
          </a:xfrm>
          <a:prstGeom prst="ellipse">
            <a:avLst/>
          </a:prstGeom>
          <a:solidFill>
            <a:schemeClr val="accent6"/>
          </a:solidFill>
          <a:ln cap="flat" w="25400">
            <a:solidFill>
              <a:srgbClr val="395E8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190" name="Shape 190"/>
          <p:cNvSpPr/>
          <p:nvPr/>
        </p:nvSpPr>
        <p:spPr>
          <a:xfrm>
            <a:off x="6019800" y="2933700"/>
            <a:ext cx="990599" cy="914400"/>
          </a:xfrm>
          <a:prstGeom prst="ellipse">
            <a:avLst/>
          </a:prstGeom>
          <a:solidFill>
            <a:schemeClr val="accent6"/>
          </a:solidFill>
          <a:ln cap="flat" w="25400">
            <a:solidFill>
              <a:srgbClr val="395E8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191" name="Shape 191"/>
          <p:cNvSpPr/>
          <p:nvPr/>
        </p:nvSpPr>
        <p:spPr>
          <a:xfrm>
            <a:off x="7386939" y="3028950"/>
            <a:ext cx="762000" cy="723900"/>
          </a:xfrm>
          <a:prstGeom prst="ellipse">
            <a:avLst/>
          </a:prstGeom>
          <a:solidFill>
            <a:schemeClr val="accent1"/>
          </a:solidFill>
          <a:ln cap="flat" w="25400">
            <a:solidFill>
              <a:srgbClr val="395E8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Shape 192"/>
          <p:cNvSpPr txBox="1"/>
          <p:nvPr/>
        </p:nvSpPr>
        <p:spPr>
          <a:xfrm>
            <a:off x="762000" y="4419600"/>
            <a:ext cx="1582484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SIZE A</a:t>
            </a:r>
          </a:p>
        </p:txBody>
      </p:sp>
      <p:sp>
        <p:nvSpPr>
          <p:cNvPr id="193" name="Shape 193"/>
          <p:cNvSpPr txBox="1"/>
          <p:nvPr/>
        </p:nvSpPr>
        <p:spPr>
          <a:xfrm>
            <a:off x="762000" y="5012010"/>
            <a:ext cx="1561645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SIZE B</a:t>
            </a:r>
          </a:p>
        </p:txBody>
      </p:sp>
      <p:sp>
        <p:nvSpPr>
          <p:cNvPr id="194" name="Shape 194"/>
          <p:cNvSpPr/>
          <p:nvPr/>
        </p:nvSpPr>
        <p:spPr>
          <a:xfrm>
            <a:off x="2668657" y="4596630"/>
            <a:ext cx="419099" cy="415379"/>
          </a:xfrm>
          <a:prstGeom prst="ellipse">
            <a:avLst/>
          </a:prstGeom>
          <a:solidFill>
            <a:schemeClr val="accent6"/>
          </a:solidFill>
          <a:ln cap="flat" w="25400">
            <a:solidFill>
              <a:srgbClr val="395E8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195" name="Shape 195"/>
          <p:cNvSpPr/>
          <p:nvPr/>
        </p:nvSpPr>
        <p:spPr>
          <a:xfrm>
            <a:off x="2668657" y="5189039"/>
            <a:ext cx="419099" cy="415379"/>
          </a:xfrm>
          <a:prstGeom prst="ellipse">
            <a:avLst/>
          </a:prstGeom>
          <a:solidFill>
            <a:schemeClr val="accent6"/>
          </a:solidFill>
          <a:ln cap="flat" w="25400">
            <a:solidFill>
              <a:srgbClr val="395E8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196" name="Shape 196"/>
          <p:cNvSpPr/>
          <p:nvPr/>
        </p:nvSpPr>
        <p:spPr>
          <a:xfrm>
            <a:off x="3257550" y="4596630"/>
            <a:ext cx="419099" cy="415379"/>
          </a:xfrm>
          <a:prstGeom prst="ellipse">
            <a:avLst/>
          </a:prstGeom>
          <a:solidFill>
            <a:schemeClr val="accent6"/>
          </a:solidFill>
          <a:ln cap="flat" w="25400">
            <a:solidFill>
              <a:srgbClr val="395E8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sp>
        <p:nvSpPr>
          <p:cNvPr id="197" name="Shape 197"/>
          <p:cNvSpPr/>
          <p:nvPr/>
        </p:nvSpPr>
        <p:spPr>
          <a:xfrm>
            <a:off x="3718062" y="4430355"/>
            <a:ext cx="580610" cy="1284645"/>
          </a:xfrm>
          <a:prstGeom prst="rightBracket">
            <a:avLst>
              <a:gd fmla="val 8333" name="adj"/>
            </a:avLst>
          </a:prstGeom>
          <a:noFill/>
          <a:ln cap="flat" w="50800">
            <a:solidFill>
              <a:srgbClr val="4A7DBB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Shape 198"/>
          <p:cNvSpPr/>
          <p:nvPr/>
        </p:nvSpPr>
        <p:spPr>
          <a:xfrm>
            <a:off x="4612351" y="4931439"/>
            <a:ext cx="404568" cy="484631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w="25400">
            <a:solidFill>
              <a:srgbClr val="395E8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Shape 199"/>
          <p:cNvSpPr/>
          <p:nvPr/>
        </p:nvSpPr>
        <p:spPr>
          <a:xfrm>
            <a:off x="5115891" y="4731839"/>
            <a:ext cx="1452260" cy="914400"/>
          </a:xfrm>
          <a:prstGeom prst="rect">
            <a:avLst/>
          </a:prstGeom>
          <a:solidFill>
            <a:schemeClr val="accent1"/>
          </a:solidFill>
          <a:ln cap="flat" w="25400">
            <a:solidFill>
              <a:srgbClr val="395E8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CLASSIFY</a:t>
            </a:r>
          </a:p>
        </p:txBody>
      </p:sp>
      <p:sp>
        <p:nvSpPr>
          <p:cNvPr id="200" name="Shape 200"/>
          <p:cNvSpPr txBox="1"/>
          <p:nvPr/>
        </p:nvSpPr>
        <p:spPr>
          <a:xfrm>
            <a:off x="782837" y="5720567"/>
            <a:ext cx="4059893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IRRELEVANT SIZE</a:t>
            </a:r>
          </a:p>
        </p:txBody>
      </p:sp>
      <p:sp>
        <p:nvSpPr>
          <p:cNvPr id="201" name="Shape 201"/>
          <p:cNvSpPr/>
          <p:nvPr/>
        </p:nvSpPr>
        <p:spPr>
          <a:xfrm>
            <a:off x="5016921" y="5897598"/>
            <a:ext cx="419099" cy="415379"/>
          </a:xfrm>
          <a:prstGeom prst="ellipse">
            <a:avLst/>
          </a:prstGeom>
          <a:solidFill>
            <a:schemeClr val="accent1"/>
          </a:solidFill>
          <a:ln cap="flat" w="25400">
            <a:solidFill>
              <a:srgbClr val="395E8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sp>
        <p:nvSpPr>
          <p:cNvPr id="202" name="Shape 202"/>
          <p:cNvSpPr/>
          <p:nvPr/>
        </p:nvSpPr>
        <p:spPr>
          <a:xfrm>
            <a:off x="5658976" y="5897598"/>
            <a:ext cx="419099" cy="415379"/>
          </a:xfrm>
          <a:prstGeom prst="ellipse">
            <a:avLst/>
          </a:prstGeom>
          <a:solidFill>
            <a:schemeClr val="accent1"/>
          </a:solidFill>
          <a:ln cap="flat" w="25400">
            <a:solidFill>
              <a:srgbClr val="395E8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sp>
        <p:nvSpPr>
          <p:cNvPr id="203" name="Shape 203"/>
          <p:cNvSpPr/>
          <p:nvPr/>
        </p:nvSpPr>
        <p:spPr>
          <a:xfrm>
            <a:off x="6278362" y="5897598"/>
            <a:ext cx="419099" cy="415379"/>
          </a:xfrm>
          <a:prstGeom prst="ellipse">
            <a:avLst/>
          </a:prstGeom>
          <a:solidFill>
            <a:schemeClr val="accent1"/>
          </a:solidFill>
          <a:ln cap="flat" w="25400">
            <a:solidFill>
              <a:srgbClr val="395E8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</a:p>
        </p:txBody>
      </p:sp>
      <p:sp>
        <p:nvSpPr>
          <p:cNvPr id="204" name="Shape 204"/>
          <p:cNvSpPr/>
          <p:nvPr/>
        </p:nvSpPr>
        <p:spPr>
          <a:xfrm>
            <a:off x="1645390" y="2163416"/>
            <a:ext cx="6527887" cy="545723"/>
          </a:xfrm>
          <a:prstGeom prst="homePlate">
            <a:avLst>
              <a:gd fmla="val 50000" name="adj"/>
            </a:avLst>
          </a:prstGeom>
          <a:noFill/>
          <a:ln cap="flat" w="50800">
            <a:solidFill>
              <a:srgbClr val="395E8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 seconds</a:t>
            </a:r>
          </a:p>
        </p:txBody>
      </p:sp>
      <p:sp>
        <p:nvSpPr>
          <p:cNvPr id="205" name="Shape 205"/>
          <p:cNvSpPr/>
          <p:nvPr/>
        </p:nvSpPr>
        <p:spPr>
          <a:xfrm>
            <a:off x="6697461" y="4954005"/>
            <a:ext cx="360823" cy="484631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w="25400">
            <a:solidFill>
              <a:srgbClr val="395E8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Shape 206"/>
          <p:cNvSpPr/>
          <p:nvPr/>
        </p:nvSpPr>
        <p:spPr>
          <a:xfrm>
            <a:off x="7239000" y="4739121"/>
            <a:ext cx="1452260" cy="914400"/>
          </a:xfrm>
          <a:prstGeom prst="rect">
            <a:avLst/>
          </a:prstGeom>
          <a:solidFill>
            <a:schemeClr val="accent1"/>
          </a:solidFill>
          <a:ln cap="flat" w="25400">
            <a:solidFill>
              <a:srgbClr val="395E8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UPDATE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CONFIDENCE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/>
        </p:nvSpPr>
        <p:spPr>
          <a:xfrm>
            <a:off x="1376061" y="2026024"/>
            <a:ext cx="639187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HOW DOES PACUMEN     WORK?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685800" y="3969096"/>
            <a:ext cx="7772400" cy="523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  Decision Trees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723452" y="3261359"/>
            <a:ext cx="7772400" cy="523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Multiple types of classifiers can be created.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685800" y="4800600"/>
            <a:ext cx="7772400" cy="523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  Mixed Gaussian Likelihood functions</a:t>
            </a:r>
          </a:p>
        </p:txBody>
      </p:sp>
      <p:pic>
        <p:nvPicPr>
          <p:cNvPr id="216" name="Shape 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15000" y="2026024"/>
            <a:ext cx="304799" cy="304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/>
        </p:nvSpPr>
        <p:spPr>
          <a:xfrm>
            <a:off x="2989885" y="1143000"/>
            <a:ext cx="327525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DECISION TREES</a:t>
            </a:r>
          </a:p>
        </p:txBody>
      </p:sp>
      <p:sp>
        <p:nvSpPr>
          <p:cNvPr id="223" name="Shape 223"/>
          <p:cNvSpPr txBox="1"/>
          <p:nvPr/>
        </p:nvSpPr>
        <p:spPr>
          <a:xfrm>
            <a:off x="2595578" y="1789331"/>
            <a:ext cx="4417428" cy="584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Is it a dog or a house cat?</a:t>
            </a:r>
          </a:p>
        </p:txBody>
      </p:sp>
      <p:sp>
        <p:nvSpPr>
          <p:cNvPr id="224" name="Shape 224"/>
          <p:cNvSpPr/>
          <p:nvPr/>
        </p:nvSpPr>
        <p:spPr>
          <a:xfrm>
            <a:off x="2609507" y="2428548"/>
            <a:ext cx="3638892" cy="1000451"/>
          </a:xfrm>
          <a:prstGeom prst="rect">
            <a:avLst/>
          </a:prstGeom>
          <a:solidFill>
            <a:schemeClr val="accent1"/>
          </a:solidFill>
          <a:ln cap="flat" w="25400">
            <a:solidFill>
              <a:srgbClr val="395E8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Is it heavier than fifteen pounds?</a:t>
            </a:r>
          </a:p>
        </p:txBody>
      </p:sp>
      <p:sp>
        <p:nvSpPr>
          <p:cNvPr id="225" name="Shape 225"/>
          <p:cNvSpPr/>
          <p:nvPr/>
        </p:nvSpPr>
        <p:spPr>
          <a:xfrm>
            <a:off x="2435963" y="3908257"/>
            <a:ext cx="1152063" cy="1082842"/>
          </a:xfrm>
          <a:prstGeom prst="rect">
            <a:avLst/>
          </a:prstGeom>
          <a:solidFill>
            <a:schemeClr val="accent1"/>
          </a:solidFill>
          <a:ln cap="flat" w="25400">
            <a:solidFill>
              <a:srgbClr val="395E8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Does it bark?</a:t>
            </a:r>
          </a:p>
        </p:txBody>
      </p:sp>
      <p:sp>
        <p:nvSpPr>
          <p:cNvPr id="226" name="Shape 226"/>
          <p:cNvSpPr/>
          <p:nvPr/>
        </p:nvSpPr>
        <p:spPr>
          <a:xfrm>
            <a:off x="1143000" y="4991100"/>
            <a:ext cx="1846885" cy="1714500"/>
          </a:xfrm>
          <a:prstGeom prst="ellipse">
            <a:avLst/>
          </a:prstGeom>
          <a:solidFill>
            <a:schemeClr val="accent1"/>
          </a:solidFill>
          <a:ln cap="flat" w="25400">
            <a:solidFill>
              <a:srgbClr val="395E8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Probably a cat</a:t>
            </a:r>
          </a:p>
        </p:txBody>
      </p:sp>
      <p:sp>
        <p:nvSpPr>
          <p:cNvPr id="227" name="Shape 227"/>
          <p:cNvSpPr/>
          <p:nvPr/>
        </p:nvSpPr>
        <p:spPr>
          <a:xfrm>
            <a:off x="3200400" y="4991100"/>
            <a:ext cx="1846885" cy="1714500"/>
          </a:xfrm>
          <a:prstGeom prst="ellipse">
            <a:avLst/>
          </a:prstGeom>
          <a:solidFill>
            <a:schemeClr val="accent1"/>
          </a:solidFill>
          <a:ln cap="flat" w="25400">
            <a:solidFill>
              <a:srgbClr val="395E8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Probably a dog</a:t>
            </a:r>
          </a:p>
        </p:txBody>
      </p:sp>
      <p:sp>
        <p:nvSpPr>
          <p:cNvPr id="228" name="Shape 228"/>
          <p:cNvSpPr/>
          <p:nvPr/>
        </p:nvSpPr>
        <p:spPr>
          <a:xfrm>
            <a:off x="5867400" y="3810000"/>
            <a:ext cx="1846885" cy="1714500"/>
          </a:xfrm>
          <a:prstGeom prst="ellipse">
            <a:avLst/>
          </a:prstGeom>
          <a:solidFill>
            <a:schemeClr val="accent1"/>
          </a:solidFill>
          <a:ln cap="flat" w="25400">
            <a:solidFill>
              <a:srgbClr val="395E8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Probably a dog</a:t>
            </a:r>
          </a:p>
        </p:txBody>
      </p:sp>
      <p:cxnSp>
        <p:nvCxnSpPr>
          <p:cNvPr id="229" name="Shape 229"/>
          <p:cNvCxnSpPr>
            <a:stCxn id="224" idx="2"/>
          </p:cNvCxnSpPr>
          <p:nvPr/>
        </p:nvCxnSpPr>
        <p:spPr>
          <a:xfrm flipH="1">
            <a:off x="3588053" y="3429000"/>
            <a:ext cx="840900" cy="647700"/>
          </a:xfrm>
          <a:prstGeom prst="straightConnector1">
            <a:avLst/>
          </a:prstGeom>
          <a:noFill/>
          <a:ln cap="flat" w="50800">
            <a:solidFill>
              <a:srgbClr val="FF0000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230" name="Shape 230"/>
          <p:cNvCxnSpPr>
            <a:stCxn id="224" idx="2"/>
            <a:endCxn id="228" idx="1"/>
          </p:cNvCxnSpPr>
          <p:nvPr/>
        </p:nvCxnSpPr>
        <p:spPr>
          <a:xfrm>
            <a:off x="4428953" y="3429000"/>
            <a:ext cx="1708800" cy="632100"/>
          </a:xfrm>
          <a:prstGeom prst="straightConnector1">
            <a:avLst/>
          </a:prstGeom>
          <a:noFill/>
          <a:ln cap="flat" w="50800">
            <a:solidFill>
              <a:srgbClr val="00B050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231" name="Shape 231"/>
          <p:cNvCxnSpPr>
            <a:stCxn id="225" idx="2"/>
            <a:endCxn id="226" idx="7"/>
          </p:cNvCxnSpPr>
          <p:nvPr/>
        </p:nvCxnSpPr>
        <p:spPr>
          <a:xfrm flipH="1">
            <a:off x="2719494" y="4991099"/>
            <a:ext cx="292500" cy="251100"/>
          </a:xfrm>
          <a:prstGeom prst="straightConnector1">
            <a:avLst/>
          </a:prstGeom>
          <a:noFill/>
          <a:ln cap="flat" w="50800">
            <a:solidFill>
              <a:srgbClr val="FF0000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232" name="Shape 232"/>
          <p:cNvCxnSpPr>
            <a:endCxn id="227" idx="1"/>
          </p:cNvCxnSpPr>
          <p:nvPr/>
        </p:nvCxnSpPr>
        <p:spPr>
          <a:xfrm>
            <a:off x="3130970" y="4997682"/>
            <a:ext cx="339899" cy="244500"/>
          </a:xfrm>
          <a:prstGeom prst="straightConnector1">
            <a:avLst/>
          </a:prstGeom>
          <a:noFill/>
          <a:ln cap="flat" w="50800">
            <a:solidFill>
              <a:srgbClr val="00B050"/>
            </a:solidFill>
            <a:prstDash val="solid"/>
            <a:round/>
            <a:headEnd len="med" w="med" type="none"/>
            <a:tailEnd len="lg" w="lg" type="stealth"/>
          </a:ln>
        </p:spPr>
      </p:cxn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/>
          <p:nvPr/>
        </p:nvSpPr>
        <p:spPr>
          <a:xfrm>
            <a:off x="2819400" y="1456225"/>
            <a:ext cx="3818801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MIXED GAUSSIANS</a:t>
            </a:r>
          </a:p>
        </p:txBody>
      </p:sp>
      <p:pic>
        <p:nvPicPr>
          <p:cNvPr id="239" name="Shape 2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26076" y="2590800"/>
            <a:ext cx="3306920" cy="2209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Shape 24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33928" y="2590800"/>
            <a:ext cx="3209471" cy="2209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Shape 24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39339" y="5715000"/>
            <a:ext cx="8428195" cy="682117"/>
          </a:xfrm>
          <a:prstGeom prst="rect">
            <a:avLst/>
          </a:prstGeom>
          <a:noFill/>
          <a:ln>
            <a:noFill/>
          </a:ln>
        </p:spPr>
      </p:pic>
      <p:sp>
        <p:nvSpPr>
          <p:cNvPr id="242" name="Shape 242"/>
          <p:cNvSpPr txBox="1"/>
          <p:nvPr/>
        </p:nvSpPr>
        <p:spPr>
          <a:xfrm>
            <a:off x="-29817" y="2910869"/>
            <a:ext cx="1237839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9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</a:p>
        </p:txBody>
      </p:sp>
      <p:sp>
        <p:nvSpPr>
          <p:cNvPr id="243" name="Shape 243"/>
          <p:cNvSpPr txBox="1"/>
          <p:nvPr/>
        </p:nvSpPr>
        <p:spPr>
          <a:xfrm>
            <a:off x="4495800" y="2910869"/>
            <a:ext cx="798617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9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/>
          <p:nvPr/>
        </p:nvSpPr>
        <p:spPr>
          <a:xfrm>
            <a:off x="698350" y="1752600"/>
            <a:ext cx="7707000" cy="840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What is the impact on privacy?</a:t>
            </a:r>
          </a:p>
        </p:txBody>
      </p:sp>
      <p:sp>
        <p:nvSpPr>
          <p:cNvPr id="250" name="Shape 250"/>
          <p:cNvSpPr txBox="1"/>
          <p:nvPr/>
        </p:nvSpPr>
        <p:spPr>
          <a:xfrm>
            <a:off x="306900" y="2913450"/>
            <a:ext cx="8837099" cy="1031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000">
                <a:solidFill>
                  <a:srgbClr val="FFFFFF"/>
                </a:solidFill>
              </a:rPr>
              <a:t>Not only social media data can be mined</a:t>
            </a:r>
          </a:p>
        </p:txBody>
      </p:sp>
      <p:sp>
        <p:nvSpPr>
          <p:cNvPr id="251" name="Shape 251"/>
          <p:cNvSpPr txBox="1"/>
          <p:nvPr/>
        </p:nvSpPr>
        <p:spPr>
          <a:xfrm>
            <a:off x="306900" y="3863650"/>
            <a:ext cx="8837099" cy="1031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000">
                <a:solidFill>
                  <a:srgbClr val="FFFFFF"/>
                </a:solidFill>
              </a:rPr>
              <a:t>Data that seems far more obfuscated can be just as revealing.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/>
          <p:nvPr/>
        </p:nvSpPr>
        <p:spPr>
          <a:xfrm>
            <a:off x="2725269" y="1752600"/>
            <a:ext cx="3173699" cy="1200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THANK YOU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Any Questions?</a:t>
            </a:r>
          </a:p>
        </p:txBody>
      </p:sp>
      <p:sp>
        <p:nvSpPr>
          <p:cNvPr id="258" name="Shape 258"/>
          <p:cNvSpPr txBox="1"/>
          <p:nvPr/>
        </p:nvSpPr>
        <p:spPr>
          <a:xfrm>
            <a:off x="698350" y="3261359"/>
            <a:ext cx="7772400" cy="953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PACUMEN      - https://github.com/bniemczyk/pacumen.git</a:t>
            </a:r>
          </a:p>
        </p:txBody>
      </p:sp>
      <p:pic>
        <p:nvPicPr>
          <p:cNvPr id="259" name="Shape 25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0" y="3261359"/>
            <a:ext cx="304799" cy="304799"/>
          </a:xfrm>
          <a:prstGeom prst="rect">
            <a:avLst/>
          </a:prstGeom>
          <a:noFill/>
          <a:ln>
            <a:noFill/>
          </a:ln>
        </p:spPr>
      </p:pic>
      <p:sp>
        <p:nvSpPr>
          <p:cNvPr id="260" name="Shape 260"/>
          <p:cNvSpPr txBox="1"/>
          <p:nvPr/>
        </p:nvSpPr>
        <p:spPr>
          <a:xfrm>
            <a:off x="633016" y="5247619"/>
            <a:ext cx="77724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Prasad Rao – prasad.rao@hp.com 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633016" y="4572000"/>
            <a:ext cx="77724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Brandon Niemczyk – insecurity@hp.com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633016" y="5923239"/>
            <a:ext cx="77724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Vib Chhabra – vaibhav.chhabra@hp.com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C0C0C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ctrTitle"/>
          </p:nvPr>
        </p:nvSpPr>
        <p:spPr>
          <a:xfrm>
            <a:off x="1252278" y="1773800"/>
            <a:ext cx="7293299" cy="2911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r>
              <a:rPr b="1" lang="en-US" sz="4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Are you hiding all you intended?  Probably not.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685800" y="2971800"/>
            <a:ext cx="792479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r>
              <a:rPr b="1" baseline="0" i="0" lang="en-US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WHO </a:t>
            </a:r>
            <a:r>
              <a:rPr b="1" lang="en-US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AM I</a:t>
            </a:r>
            <a:r>
              <a:rPr b="1" baseline="0" i="0" lang="en-US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br>
              <a:rPr b="1" baseline="0" i="0" lang="en-US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1" baseline="0" i="0" lang="en-US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baseline="0" i="0" lang="en-US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BRANDON NIEMCZYK – HP DVLABS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716475" y="1683049"/>
            <a:ext cx="7924799" cy="1277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r>
              <a:rPr b="1" lang="en-US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We all know encrypting our data is good right?</a:t>
            </a:r>
          </a:p>
          <a:p>
            <a:pPr indent="0" lvl="0" marL="0" marR="0" rtl="0" algn="l">
              <a:spcBef>
                <a:spcPts val="0"/>
              </a:spcBef>
              <a:buClr>
                <a:srgbClr val="FFFFFF"/>
              </a:buClr>
              <a:buFont typeface="Calibri"/>
              <a:buNone/>
            </a:pPr>
            <a:r>
              <a:t/>
            </a:r>
            <a:endParaRPr b="1" sz="36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r>
              <a:rPr b="1" lang="en-US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Of course, that only hides what we are saying, not who we talk to.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716475" y="1683049"/>
            <a:ext cx="7924799" cy="1277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r>
              <a:rPr b="1" lang="en-US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So just tunnel everything through an encyrypted connection, like an SSH session.</a:t>
            </a:r>
          </a:p>
        </p:txBody>
      </p:sp>
      <p:sp>
        <p:nvSpPr>
          <p:cNvPr id="110" name="Shape 110"/>
          <p:cNvSpPr/>
          <p:nvPr/>
        </p:nvSpPr>
        <p:spPr>
          <a:xfrm>
            <a:off x="1089875" y="4012050"/>
            <a:ext cx="705600" cy="1426800"/>
          </a:xfrm>
          <a:prstGeom prst="rect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Victim</a:t>
            </a:r>
          </a:p>
        </p:txBody>
      </p:sp>
      <p:sp>
        <p:nvSpPr>
          <p:cNvPr id="111" name="Shape 111"/>
          <p:cNvSpPr/>
          <p:nvPr/>
        </p:nvSpPr>
        <p:spPr>
          <a:xfrm>
            <a:off x="2101812" y="4357200"/>
            <a:ext cx="1933200" cy="7364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SSH</a:t>
            </a:r>
          </a:p>
        </p:txBody>
      </p:sp>
      <p:sp>
        <p:nvSpPr>
          <p:cNvPr id="112" name="Shape 112"/>
          <p:cNvSpPr/>
          <p:nvPr/>
        </p:nvSpPr>
        <p:spPr>
          <a:xfrm>
            <a:off x="4326075" y="4012050"/>
            <a:ext cx="1120200" cy="1426800"/>
          </a:xfrm>
          <a:prstGeom prst="rect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Trusted endpoint</a:t>
            </a:r>
          </a:p>
        </p:txBody>
      </p:sp>
      <p:sp>
        <p:nvSpPr>
          <p:cNvPr id="113" name="Shape 113"/>
          <p:cNvSpPr/>
          <p:nvPr/>
        </p:nvSpPr>
        <p:spPr>
          <a:xfrm>
            <a:off x="5798350" y="4357200"/>
            <a:ext cx="1472999" cy="7364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???</a:t>
            </a:r>
          </a:p>
        </p:txBody>
      </p:sp>
      <p:sp>
        <p:nvSpPr>
          <p:cNvPr id="114" name="Shape 114"/>
          <p:cNvSpPr/>
          <p:nvPr/>
        </p:nvSpPr>
        <p:spPr>
          <a:xfrm>
            <a:off x="7562275" y="4012050"/>
            <a:ext cx="1079099" cy="1426800"/>
          </a:xfrm>
          <a:prstGeom prst="rect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Internet</a:t>
            </a:r>
          </a:p>
        </p:txBody>
      </p:sp>
      <p:sp>
        <p:nvSpPr>
          <p:cNvPr id="115" name="Shape 115"/>
          <p:cNvSpPr/>
          <p:nvPr/>
        </p:nvSpPr>
        <p:spPr>
          <a:xfrm>
            <a:off x="2324400" y="5738025"/>
            <a:ext cx="1120200" cy="890100"/>
          </a:xfrm>
          <a:prstGeom prst="rect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Attacker</a:t>
            </a:r>
          </a:p>
        </p:txBody>
      </p:sp>
      <p:sp>
        <p:nvSpPr>
          <p:cNvPr id="116" name="Shape 116"/>
          <p:cNvSpPr/>
          <p:nvPr/>
        </p:nvSpPr>
        <p:spPr>
          <a:xfrm>
            <a:off x="2516250" y="5093700"/>
            <a:ext cx="736499" cy="491099"/>
          </a:xfrm>
          <a:prstGeom prst="up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685800" y="2971800"/>
            <a:ext cx="792479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r>
              <a:rPr b="1" lang="en-US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Can the attacker infer anything using data mining techniques?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685800" y="2971800"/>
            <a:ext cx="792479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r>
              <a:rPr b="1" baseline="0" i="0" lang="en-US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WHAT IS PACUMEN   ?</a:t>
            </a:r>
          </a:p>
        </p:txBody>
      </p:sp>
      <p:pic>
        <p:nvPicPr>
          <p:cNvPr id="129" name="Shape 1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19600" y="2895600"/>
            <a:ext cx="304799" cy="304799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Shape 130"/>
          <p:cNvSpPr txBox="1"/>
          <p:nvPr/>
        </p:nvSpPr>
        <p:spPr>
          <a:xfrm>
            <a:off x="685800" y="4038600"/>
            <a:ext cx="7772400" cy="953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 tool to identify what applications are being used over an encrypted tunnel.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685800" y="2971800"/>
            <a:ext cx="792479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r>
              <a:rPr b="1" baseline="0" i="0" lang="en-US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ACADEMIA HAS PRODUCED PAPERS…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685800" y="4038600"/>
            <a:ext cx="7772400" cy="523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Where’s the code?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/>
        </p:nvSpPr>
        <p:spPr>
          <a:xfrm>
            <a:off x="2977644" y="1981200"/>
            <a:ext cx="348441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PREVIOUS</a:t>
            </a:r>
            <a:r>
              <a:rPr b="0" baseline="0" i="0" lang="en-US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baseline="0" i="0" lang="en-US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WORK</a:t>
            </a:r>
          </a:p>
        </p:txBody>
      </p:sp>
      <p:sp>
        <p:nvSpPr>
          <p:cNvPr id="144" name="Shape 144"/>
          <p:cNvSpPr txBox="1"/>
          <p:nvPr/>
        </p:nvSpPr>
        <p:spPr>
          <a:xfrm>
            <a:off x="685800" y="4038600"/>
            <a:ext cx="7772400" cy="523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Results only.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691179" y="3276600"/>
            <a:ext cx="7772400" cy="523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Focus on one application at a time.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685800" y="4800600"/>
            <a:ext cx="7772400" cy="523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Results are difficult to interpret.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 Hat Abu Dhabi 2011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